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1"/>
  </p:notes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322" r:id="rId40"/>
    <p:sldId id="323" r:id="rId41"/>
    <p:sldId id="327" r:id="rId42"/>
    <p:sldId id="328" r:id="rId43"/>
    <p:sldId id="325" r:id="rId44"/>
    <p:sldId id="330" r:id="rId45"/>
    <p:sldId id="326" r:id="rId46"/>
    <p:sldId id="331" r:id="rId47"/>
    <p:sldId id="333" r:id="rId48"/>
    <p:sldId id="338" r:id="rId49"/>
    <p:sldId id="339" r:id="rId50"/>
    <p:sldId id="342" r:id="rId51"/>
    <p:sldId id="340" r:id="rId52"/>
    <p:sldId id="344" r:id="rId53"/>
    <p:sldId id="329" r:id="rId54"/>
    <p:sldId id="332" r:id="rId55"/>
    <p:sldId id="334" r:id="rId56"/>
    <p:sldId id="337" r:id="rId57"/>
    <p:sldId id="345" r:id="rId58"/>
    <p:sldId id="336" r:id="rId59"/>
    <p:sldId id="335" r:id="rId6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94679"/>
  </p:normalViewPr>
  <p:slideViewPr>
    <p:cSldViewPr snapToGrid="0" snapToObjects="1">
      <p:cViewPr varScale="1">
        <p:scale>
          <a:sx n="158" d="100"/>
          <a:sy n="158"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64F9-357E-3B4D-8D3F-09F88065F4A0}" type="datetimeFigureOut">
              <a:rPr lang="fr-FR" smtClean="0"/>
              <a:t>27/01/2022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B8E69-6ADB-D843-B166-49C6B4224369}" type="slidenum">
              <a:rPr lang="fr-FR" smtClean="0"/>
              <a:t>‹N°›</a:t>
            </a:fld>
            <a:endParaRPr lang="fr-FR"/>
          </a:p>
        </p:txBody>
      </p:sp>
    </p:spTree>
    <p:extLst>
      <p:ext uri="{BB962C8B-B14F-4D97-AF65-F5344CB8AC3E}">
        <p14:creationId xmlns:p14="http://schemas.microsoft.com/office/powerpoint/2010/main" val="291619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46</a:t>
            </a:fld>
            <a:endParaRPr lang="fr-FR"/>
          </a:p>
        </p:txBody>
      </p:sp>
    </p:spTree>
    <p:extLst>
      <p:ext uri="{BB962C8B-B14F-4D97-AF65-F5344CB8AC3E}">
        <p14:creationId xmlns:p14="http://schemas.microsoft.com/office/powerpoint/2010/main" val="238584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48</a:t>
            </a:fld>
            <a:endParaRPr lang="fr-FR"/>
          </a:p>
        </p:txBody>
      </p:sp>
    </p:spTree>
    <p:extLst>
      <p:ext uri="{BB962C8B-B14F-4D97-AF65-F5344CB8AC3E}">
        <p14:creationId xmlns:p14="http://schemas.microsoft.com/office/powerpoint/2010/main" val="81503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54</a:t>
            </a:fld>
            <a:endParaRPr lang="fr-FR"/>
          </a:p>
        </p:txBody>
      </p:sp>
    </p:spTree>
    <p:extLst>
      <p:ext uri="{BB962C8B-B14F-4D97-AF65-F5344CB8AC3E}">
        <p14:creationId xmlns:p14="http://schemas.microsoft.com/office/powerpoint/2010/main" val="28174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1/27/22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1/27/22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1/27/22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1/27/22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1/27/22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1/27/22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1/27/22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1/27/22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1/27/22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1/27/22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1/27/22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1/27/22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elie91/Jedy-DockerKubernetes-Formation/blob/main/TP/TP4.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elie91/Jedy-DockerKubernetes-Formation/blob/main/TP/TP5.md"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54735" y="2726690"/>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Durant ce TP, vous allez apprendre et tester les commandes docker utilisées pour manipuler des containers et des images.</a:t>
            </a:r>
          </a:p>
          <a:p>
            <a:pPr marL="0" indent="0">
              <a:buNone/>
            </a:pPr>
            <a:endParaRPr lang="fr-FR" sz="1400" dirty="0"/>
          </a:p>
          <a:p>
            <a:pPr marL="0" indent="0">
              <a:buNone/>
            </a:pPr>
            <a:r>
              <a:rPr lang="fr-FR" sz="1400" dirty="0"/>
              <a:t>Le TP est disponible sur </a:t>
            </a:r>
            <a:r>
              <a:rPr lang="fr-FR" sz="1400" dirty="0">
                <a:hlinkClick r:id="rId2"/>
              </a:rPr>
              <a:t>ce lien</a:t>
            </a:r>
            <a:endParaRPr lang="fr-FR" sz="1400" dirty="0"/>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a:t>
            </a:r>
            <a:r>
              <a:rPr lang="fr-FR" sz="1200" dirty="0">
                <a:hlinkClick r:id="rId2">
                  <a:extLst>
                    <a:ext uri="{A12FA001-AC4F-418D-AE19-62706E023703}">
                      <ahyp:hlinkClr xmlns:ahyp="http://schemas.microsoft.com/office/drawing/2018/hyperlinkcolor" val="tx"/>
                    </a:ext>
                  </a:extLst>
                </a:hlinkClick>
              </a:rPr>
              <a:t>le lien du TP4 </a:t>
            </a:r>
            <a:endParaRPr lang="fr-FR" sz="1200" dirty="0"/>
          </a:p>
          <a:p>
            <a:pPr marL="0" indent="0">
              <a:buNone/>
            </a:pPr>
            <a:r>
              <a:rPr lang="fr-FR" sz="1200" dirty="0"/>
              <a:t>Durant ce TP,  vous allez installer Kubernetes 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6199632" y="2239658"/>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973323" y="2232184"/>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configuration Kubernetes est utilisé pour créer des </a:t>
            </a:r>
            <a:r>
              <a:rPr lang="fr-FR" sz="1200" b="1" i="1" dirty="0"/>
              <a:t>objets</a:t>
            </a:r>
            <a:r>
              <a:rPr lang="fr-FR" sz="1200" dirty="0"/>
              <a:t>. Ces objets servent à différentes choses: exécuter un conteneur, surveiller un conteneur, configurer le networking …</a:t>
            </a:r>
          </a:p>
          <a:p>
            <a:pPr marL="0" indent="0">
              <a:buNone/>
            </a:pPr>
            <a:r>
              <a:rPr lang="fr-FR" sz="1200" dirty="0"/>
              <a:t>Tous les fichiers contiennent les informations suivantes: </a:t>
            </a:r>
          </a:p>
          <a:p>
            <a:pPr marL="0" indent="0">
              <a:buNone/>
            </a:pPr>
            <a:endParaRPr lang="fr-FR" sz="1200" dirty="0"/>
          </a:p>
          <a:p>
            <a:pPr marL="0" indent="0">
              <a:buNone/>
            </a:pPr>
            <a:r>
              <a:rPr lang="fr-FR" sz="1200" b="1" i="1" dirty="0" err="1"/>
              <a:t>apiVersion</a:t>
            </a:r>
            <a:r>
              <a:rPr lang="fr-FR" sz="1200" b="1" i="1" dirty="0"/>
              <a:t>:  </a:t>
            </a:r>
            <a:r>
              <a:rPr lang="fr-FR" sz="1200" dirty="0"/>
              <a:t>Définit les types d’objets que l’on peut utiliser dans le fichier. Certains objets sont disponibles dans l’</a:t>
            </a:r>
            <a:r>
              <a:rPr lang="fr-FR" sz="1200" dirty="0" err="1"/>
              <a:t>apiVersion</a:t>
            </a:r>
            <a:r>
              <a:rPr lang="fr-FR" sz="1200" dirty="0"/>
              <a:t> v1, d’autres dans </a:t>
            </a:r>
            <a:r>
              <a:rPr lang="fr-FR" sz="1200" dirty="0" err="1"/>
              <a:t>apps</a:t>
            </a:r>
            <a:r>
              <a:rPr lang="fr-FR" sz="1200" dirty="0"/>
              <a:t>/v1</a:t>
            </a:r>
          </a:p>
          <a:p>
            <a:pPr marL="0" indent="0">
              <a:buNone/>
            </a:pPr>
            <a:r>
              <a:rPr lang="fr-FR" sz="1200" b="1" i="1" dirty="0" err="1"/>
              <a:t>kind</a:t>
            </a:r>
            <a:r>
              <a:rPr lang="fr-FR" sz="1200" b="1" i="1" dirty="0"/>
              <a:t>: </a:t>
            </a:r>
            <a:r>
              <a:rPr lang="fr-FR" sz="1200" dirty="0"/>
              <a:t>Définit le type d’objet que l’on souhaite créer: Pod, Service, Volume …</a:t>
            </a:r>
          </a:p>
          <a:p>
            <a:pPr marL="0" indent="0">
              <a:buNone/>
            </a:pPr>
            <a:r>
              <a:rPr lang="fr-FR" sz="1200" b="1" i="1" dirty="0" err="1"/>
              <a:t>metadata</a:t>
            </a:r>
            <a:r>
              <a:rPr lang="fr-FR" sz="1200" b="1" i="1" dirty="0"/>
              <a:t>:  </a:t>
            </a:r>
            <a:r>
              <a:rPr lang="fr-FR" sz="1200" dirty="0"/>
              <a:t>Définit de la donnée que l’on passe à l’objet, telle que son nom, son sélecteur …</a:t>
            </a:r>
          </a:p>
          <a:p>
            <a:pPr marL="0" indent="0">
              <a:buNone/>
            </a:pPr>
            <a:r>
              <a:rPr lang="fr-FR" sz="1200" b="1" i="1" dirty="0" err="1"/>
              <a:t>spec</a:t>
            </a:r>
            <a:r>
              <a:rPr lang="fr-FR" sz="1200" b="1" i="1" dirty="0"/>
              <a:t>: </a:t>
            </a:r>
            <a:r>
              <a:rPr lang="fr-FR" sz="1200" dirty="0"/>
              <a:t>Définit plus précisément le type d’objet que l’on souhaite créer, définit les containers dans le cas d’un </a:t>
            </a:r>
            <a:r>
              <a:rPr lang="fr-FR" sz="1200" dirty="0" err="1"/>
              <a:t>pod</a:t>
            </a:r>
            <a:r>
              <a:rPr lang="fr-FR" sz="1200" dirty="0"/>
              <a:t>, le networking dans le cas d’un service, </a:t>
            </a:r>
            <a:r>
              <a:rPr lang="fr-FR" sz="1200" dirty="0" err="1"/>
              <a:t>etc</a:t>
            </a:r>
            <a:endParaRPr lang="fr-FR" sz="1200" dirty="0"/>
          </a:p>
        </p:txBody>
      </p:sp>
    </p:spTree>
    <p:extLst>
      <p:ext uri="{BB962C8B-B14F-4D97-AF65-F5344CB8AC3E}">
        <p14:creationId xmlns:p14="http://schemas.microsoft.com/office/powerpoint/2010/main" val="32025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a:xfrm>
            <a:off x="438913" y="859536"/>
            <a:ext cx="4832802" cy="1243584"/>
          </a:xfrm>
        </p:spPr>
        <p:txBody>
          <a:bodyPr>
            <a:normAutofit/>
          </a:bodyPr>
          <a:lstStyle/>
          <a:p>
            <a:r>
              <a:rPr lang="fr-FR" sz="2400" dirty="0"/>
              <a:t>Pod</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a:xfrm>
            <a:off x="438912" y="2512611"/>
            <a:ext cx="4832803" cy="3664351"/>
          </a:xfrm>
        </p:spPr>
        <p:txBody>
          <a:bodyPr>
            <a:normAutofit lnSpcReduction="10000"/>
          </a:bodyPr>
          <a:lstStyle/>
          <a:p>
            <a:pPr marL="0" indent="0">
              <a:lnSpc>
                <a:spcPct val="100000"/>
              </a:lnSpc>
              <a:buNone/>
            </a:pPr>
            <a:r>
              <a:rPr lang="fr-FR" sz="1200" dirty="0"/>
              <a:t>Un </a:t>
            </a:r>
            <a:r>
              <a:rPr lang="fr-FR" sz="1200" b="1" i="1" dirty="0"/>
              <a:t>Pod</a:t>
            </a:r>
            <a:r>
              <a:rPr lang="fr-FR" sz="1200" dirty="0"/>
              <a:t> est l’objet basique que l’on utilise pour exécuter un ou plusieurs containers. Un </a:t>
            </a:r>
            <a:r>
              <a:rPr lang="fr-FR" sz="1200" b="1" i="1" dirty="0"/>
              <a:t>Pod</a:t>
            </a:r>
            <a:r>
              <a:rPr lang="fr-FR" sz="1200" dirty="0"/>
              <a:t> est contenu dans un </a:t>
            </a:r>
            <a:r>
              <a:rPr lang="fr-FR" sz="1200" b="1" i="1" dirty="0" err="1"/>
              <a:t>Node</a:t>
            </a:r>
            <a:r>
              <a:rPr lang="fr-FR" sz="1200" dirty="0"/>
              <a:t> Kubernetes.</a:t>
            </a:r>
          </a:p>
          <a:p>
            <a:pPr marL="0" indent="0">
              <a:lnSpc>
                <a:spcPct val="100000"/>
              </a:lnSpc>
              <a:buNone/>
            </a:pPr>
            <a:br>
              <a:rPr lang="fr-FR" sz="1200" dirty="0"/>
            </a:br>
            <a:br>
              <a:rPr lang="fr-FR" sz="1200" dirty="0"/>
            </a:br>
            <a:r>
              <a:rPr lang="fr-FR" sz="1200" dirty="0"/>
              <a:t>On ne peut pas déployer uniquement un container avec Kubernetes : Un container doit toujours être contenu par un </a:t>
            </a:r>
            <a:r>
              <a:rPr lang="fr-FR" sz="1200" b="1" i="1" dirty="0"/>
              <a:t>Pod</a:t>
            </a:r>
            <a:r>
              <a:rPr lang="fr-FR" sz="1200" dirty="0"/>
              <a:t> pour être exécuté.</a:t>
            </a:r>
          </a:p>
          <a:p>
            <a:pPr marL="0" indent="0">
              <a:lnSpc>
                <a:spcPct val="100000"/>
              </a:lnSpc>
              <a:buNone/>
            </a:pPr>
            <a:endParaRPr lang="fr-FR" sz="1200" dirty="0"/>
          </a:p>
          <a:p>
            <a:pPr marL="0" indent="0">
              <a:lnSpc>
                <a:spcPct val="100000"/>
              </a:lnSpc>
              <a:buNone/>
            </a:pPr>
            <a:r>
              <a:rPr lang="fr-FR" sz="1200" dirty="0"/>
              <a:t>Le but d'un </a:t>
            </a:r>
            <a:r>
              <a:rPr lang="fr-FR" sz="1200" b="1" i="1" dirty="0"/>
              <a:t>Pod</a:t>
            </a:r>
            <a:r>
              <a:rPr lang="fr-FR" sz="1200" dirty="0"/>
              <a:t> est de permettre ce regroupement de containers avec un objectif très similaire ou des containers qui doivent absolument être déployés ensemble et doivent fonctionner ensemble.</a:t>
            </a:r>
          </a:p>
          <a:p>
            <a:pPr marL="0" indent="0">
              <a:lnSpc>
                <a:spcPct val="100000"/>
              </a:lnSpc>
              <a:buNone/>
            </a:pPr>
            <a:br>
              <a:rPr lang="fr-FR" sz="1200" dirty="0"/>
            </a:br>
            <a:br>
              <a:rPr lang="fr-FR" sz="1200" dirty="0"/>
            </a:br>
            <a:r>
              <a:rPr lang="fr-FR" sz="1200" dirty="0"/>
              <a:t>Dans le cas de notre application, nous utiliserons uniquement un container par </a:t>
            </a:r>
            <a:r>
              <a:rPr lang="fr-FR" sz="1200" b="1" i="1" dirty="0"/>
              <a:t>Pod</a:t>
            </a:r>
            <a:r>
              <a:rPr lang="fr-FR" sz="1200" dirty="0"/>
              <a:t> car nous n’avons pas ce besoin de regroupement de containers</a:t>
            </a:r>
          </a:p>
        </p:txBody>
      </p:sp>
      <p:pic>
        <p:nvPicPr>
          <p:cNvPr id="9" name="Image 8">
            <a:extLst>
              <a:ext uri="{FF2B5EF4-FFF2-40B4-BE49-F238E27FC236}">
                <a16:creationId xmlns:a16="http://schemas.microsoft.com/office/drawing/2014/main" id="{164765F4-2CC3-1D46-898D-FFA2F06E43C7}"/>
              </a:ext>
            </a:extLst>
          </p:cNvPr>
          <p:cNvPicPr>
            <a:picLocks noChangeAspect="1"/>
          </p:cNvPicPr>
          <p:nvPr/>
        </p:nvPicPr>
        <p:blipFill>
          <a:blip r:embed="rId2"/>
          <a:stretch>
            <a:fillRect/>
          </a:stretch>
        </p:blipFill>
        <p:spPr>
          <a:xfrm>
            <a:off x="7258979" y="493537"/>
            <a:ext cx="3472405" cy="2743200"/>
          </a:xfrm>
          <a:prstGeom prst="rect">
            <a:avLst/>
          </a:prstGeom>
        </p:spPr>
      </p:pic>
      <p:pic>
        <p:nvPicPr>
          <p:cNvPr id="11" name="Image 10">
            <a:extLst>
              <a:ext uri="{FF2B5EF4-FFF2-40B4-BE49-F238E27FC236}">
                <a16:creationId xmlns:a16="http://schemas.microsoft.com/office/drawing/2014/main" id="{D18196E6-22CB-5B47-A100-D3492C39645A}"/>
              </a:ext>
            </a:extLst>
          </p:cNvPr>
          <p:cNvPicPr>
            <a:picLocks noChangeAspect="1"/>
          </p:cNvPicPr>
          <p:nvPr/>
        </p:nvPicPr>
        <p:blipFill>
          <a:blip r:embed="rId3"/>
          <a:stretch>
            <a:fillRect/>
          </a:stretch>
        </p:blipFill>
        <p:spPr>
          <a:xfrm>
            <a:off x="6534913" y="3429000"/>
            <a:ext cx="4920538" cy="2743200"/>
          </a:xfrm>
          <a:prstGeom prst="rect">
            <a:avLst/>
          </a:prstGeom>
        </p:spPr>
      </p:pic>
    </p:spTree>
    <p:extLst>
      <p:ext uri="{BB962C8B-B14F-4D97-AF65-F5344CB8AC3E}">
        <p14:creationId xmlns:p14="http://schemas.microsoft.com/office/powerpoint/2010/main" val="308157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8FCDC32-696C-3545-A690-660901A243B5}"/>
              </a:ext>
            </a:extLst>
          </p:cNvPr>
          <p:cNvSpPr>
            <a:spLocks noGrp="1"/>
          </p:cNvSpPr>
          <p:nvPr>
            <p:ph type="title"/>
          </p:nvPr>
        </p:nvSpPr>
        <p:spPr>
          <a:xfrm>
            <a:off x="371094" y="1161288"/>
            <a:ext cx="3438144" cy="1124712"/>
          </a:xfrm>
        </p:spPr>
        <p:txBody>
          <a:bodyPr anchor="b">
            <a:normAutofit/>
          </a:bodyPr>
          <a:lstStyle/>
          <a:p>
            <a:r>
              <a:rPr lang="fr-FR" sz="2800" dirty="0"/>
              <a:t>Service</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F4B473A-8F40-DC4D-B925-189B19BD8111}"/>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900" dirty="0"/>
              <a:t>Un </a:t>
            </a:r>
            <a:r>
              <a:rPr lang="fr-FR" sz="900" b="1" i="1" dirty="0"/>
              <a:t>service</a:t>
            </a:r>
            <a:r>
              <a:rPr lang="fr-FR" sz="900" dirty="0"/>
              <a:t> Kubernetes est utilisé pour mettre en place le networking ( mappage réseau) dans un cluster Kubernetes.</a:t>
            </a:r>
            <a:br>
              <a:rPr lang="fr-FR" sz="900" dirty="0"/>
            </a:br>
            <a:r>
              <a:rPr lang="fr-FR" sz="900" dirty="0"/>
              <a:t>Il existe plusieurs type de service, les plus utilisées étant: </a:t>
            </a:r>
          </a:p>
          <a:p>
            <a:pPr marL="0" indent="0">
              <a:lnSpc>
                <a:spcPct val="100000"/>
              </a:lnSpc>
              <a:buNone/>
            </a:pPr>
            <a:endParaRPr lang="fr-FR" sz="900" dirty="0"/>
          </a:p>
          <a:p>
            <a:pPr>
              <a:lnSpc>
                <a:spcPct val="100000"/>
              </a:lnSpc>
            </a:pPr>
            <a:r>
              <a:rPr lang="fr-FR" sz="900" b="1" i="1" dirty="0" err="1"/>
              <a:t>ClusterIP</a:t>
            </a:r>
            <a:r>
              <a:rPr lang="fr-FR" sz="900" dirty="0"/>
              <a:t>: Expose un Pod aux autres objets du cluster</a:t>
            </a:r>
          </a:p>
          <a:p>
            <a:pPr>
              <a:lnSpc>
                <a:spcPct val="100000"/>
              </a:lnSpc>
            </a:pPr>
            <a:r>
              <a:rPr lang="fr-FR" sz="900" b="1" i="1" dirty="0" err="1"/>
              <a:t>NodePort</a:t>
            </a:r>
            <a:r>
              <a:rPr lang="fr-FR" sz="900" dirty="0"/>
              <a:t>: Expose un Pod au monde extérieur ( recommandé uniquement pour la phase de développement ! )</a:t>
            </a:r>
          </a:p>
          <a:p>
            <a:pPr>
              <a:lnSpc>
                <a:spcPct val="100000"/>
              </a:lnSpc>
            </a:pPr>
            <a:r>
              <a:rPr lang="fr-FR" sz="900" b="1" i="1" dirty="0" err="1"/>
              <a:t>LoadBalancer</a:t>
            </a:r>
            <a:r>
              <a:rPr lang="fr-FR" sz="900" b="1" i="1" dirty="0"/>
              <a:t>: </a:t>
            </a:r>
            <a:r>
              <a:rPr lang="fr-FR" sz="900" dirty="0"/>
              <a:t>Ancienne façon de diriger le trafic réseau au sein du Cluster</a:t>
            </a:r>
            <a:endParaRPr lang="fr-FR" sz="900" b="1" i="1" dirty="0"/>
          </a:p>
          <a:p>
            <a:pPr>
              <a:lnSpc>
                <a:spcPct val="100000"/>
              </a:lnSpc>
            </a:pPr>
            <a:r>
              <a:rPr lang="fr-FR" sz="900" b="1" i="1" dirty="0" err="1"/>
              <a:t>Ingress</a:t>
            </a:r>
            <a:r>
              <a:rPr lang="fr-FR" sz="900" b="1" i="1" dirty="0"/>
              <a:t>: </a:t>
            </a:r>
            <a:r>
              <a:rPr lang="fr-FR" sz="900" dirty="0"/>
              <a:t>Expose un ensemble de service au monde extérieur</a:t>
            </a:r>
            <a:endParaRPr lang="fr-FR" sz="900" b="1" i="1" dirty="0"/>
          </a:p>
        </p:txBody>
      </p:sp>
      <p:pic>
        <p:nvPicPr>
          <p:cNvPr id="5" name="Image 4">
            <a:extLst>
              <a:ext uri="{FF2B5EF4-FFF2-40B4-BE49-F238E27FC236}">
                <a16:creationId xmlns:a16="http://schemas.microsoft.com/office/drawing/2014/main" id="{24A9A3FE-B4C9-334A-A18B-8E6A38834B86}"/>
              </a:ext>
            </a:extLst>
          </p:cNvPr>
          <p:cNvPicPr>
            <a:picLocks noChangeAspect="1"/>
          </p:cNvPicPr>
          <p:nvPr/>
        </p:nvPicPr>
        <p:blipFill>
          <a:blip r:embed="rId2"/>
          <a:stretch>
            <a:fillRect/>
          </a:stretch>
        </p:blipFill>
        <p:spPr>
          <a:xfrm>
            <a:off x="4898967" y="1744483"/>
            <a:ext cx="6921940" cy="3478275"/>
          </a:xfrm>
          <a:prstGeom prst="rect">
            <a:avLst/>
          </a:prstGeom>
        </p:spPr>
      </p:pic>
    </p:spTree>
    <p:extLst>
      <p:ext uri="{BB962C8B-B14F-4D97-AF65-F5344CB8AC3E}">
        <p14:creationId xmlns:p14="http://schemas.microsoft.com/office/powerpoint/2010/main" val="278863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2257CE-3AEB-014D-9146-778879210E5E}"/>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err="1"/>
              <a:t>Récapitulatif</a:t>
            </a:r>
            <a:endParaRPr lang="en-US" sz="2400" dirty="0"/>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10;&#10;Description générée automatiquement">
            <a:extLst>
              <a:ext uri="{FF2B5EF4-FFF2-40B4-BE49-F238E27FC236}">
                <a16:creationId xmlns:a16="http://schemas.microsoft.com/office/drawing/2014/main" id="{38FF8693-8F7A-5142-9A43-906143B14D55}"/>
              </a:ext>
            </a:extLst>
          </p:cNvPr>
          <p:cNvPicPr>
            <a:picLocks noChangeAspect="1"/>
          </p:cNvPicPr>
          <p:nvPr/>
        </p:nvPicPr>
        <p:blipFill>
          <a:blip r:embed="rId2"/>
          <a:stretch>
            <a:fillRect/>
          </a:stretch>
        </p:blipFill>
        <p:spPr>
          <a:xfrm>
            <a:off x="112890" y="1373225"/>
            <a:ext cx="6513448" cy="483623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893B55C-1F4D-2B41-B307-09BDF679FB7E}"/>
              </a:ext>
            </a:extLst>
          </p:cNvPr>
          <p:cNvPicPr>
            <a:picLocks noChangeAspect="1"/>
          </p:cNvPicPr>
          <p:nvPr/>
        </p:nvPicPr>
        <p:blipFill>
          <a:blip r:embed="rId3"/>
          <a:stretch>
            <a:fillRect/>
          </a:stretch>
        </p:blipFill>
        <p:spPr>
          <a:xfrm>
            <a:off x="6415239" y="1373225"/>
            <a:ext cx="5617210" cy="4830800"/>
          </a:xfrm>
          <a:prstGeom prst="rect">
            <a:avLst/>
          </a:prstGeom>
        </p:spPr>
      </p:pic>
    </p:spTree>
    <p:extLst>
      <p:ext uri="{BB962C8B-B14F-4D97-AF65-F5344CB8AC3E}">
        <p14:creationId xmlns:p14="http://schemas.microsoft.com/office/powerpoint/2010/main" val="1897397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a:xfrm>
            <a:off x="606903" y="2338598"/>
            <a:ext cx="10676793" cy="3833602"/>
          </a:xfrm>
        </p:spPr>
        <p:txBody>
          <a:bodyPr>
            <a:normAutofit/>
          </a:bodyPr>
          <a:lstStyle/>
          <a:p>
            <a:pPr marL="0" indent="0">
              <a:buNone/>
            </a:pPr>
            <a:r>
              <a:rPr lang="fr-FR" sz="1200" dirty="0"/>
              <a:t>Il y’a deux façons de créer et gérer un cluster Kubernetes:</a:t>
            </a:r>
          </a:p>
          <a:p>
            <a:pPr marL="0" indent="0">
              <a:buNone/>
            </a:pPr>
            <a:endParaRPr lang="fr-FR" sz="1200" dirty="0"/>
          </a:p>
          <a:p>
            <a:pPr marL="0" indent="0">
              <a:buNone/>
            </a:pPr>
            <a:r>
              <a:rPr lang="fr-FR" sz="1200" b="1" i="1" dirty="0"/>
              <a:t>Déclarative</a:t>
            </a:r>
            <a:r>
              <a:rPr lang="fr-FR" sz="1200" dirty="0"/>
              <a:t>: On spécifie via des </a:t>
            </a:r>
            <a:r>
              <a:rPr lang="fr-FR" sz="1200" b="1" dirty="0"/>
              <a:t>fichiers</a:t>
            </a:r>
            <a:r>
              <a:rPr lang="fr-FR" sz="1200" dirty="0"/>
              <a:t> de configuration à quoi notre Cluster doit ressembler</a:t>
            </a:r>
          </a:p>
          <a:p>
            <a:pPr marL="0" indent="0">
              <a:buNone/>
            </a:pPr>
            <a:r>
              <a:rPr lang="fr-FR" sz="1200" b="1" i="1" dirty="0"/>
              <a:t>Impérative</a:t>
            </a:r>
            <a:r>
              <a:rPr lang="fr-FR" sz="1200" dirty="0"/>
              <a:t>: On spécifie via des </a:t>
            </a:r>
            <a:r>
              <a:rPr lang="fr-FR" sz="1200" b="1" dirty="0"/>
              <a:t>commandes</a:t>
            </a:r>
            <a:r>
              <a:rPr lang="fr-FR" sz="1200" dirty="0"/>
              <a:t> à quoi notre Cluster doit ressembler</a:t>
            </a:r>
          </a:p>
          <a:p>
            <a:pPr marL="0" indent="0">
              <a:buNone/>
            </a:pPr>
            <a:endParaRPr lang="fr-FR" sz="1200" dirty="0"/>
          </a:p>
          <a:p>
            <a:pPr marL="0" indent="0">
              <a:buNone/>
            </a:pPr>
            <a:r>
              <a:rPr lang="fr-FR" sz="1200" dirty="0"/>
              <a:t>Avec l’approche impérative, il faut vérifier manuellement l’état de son cluster, et le mettre à jour manuellement pour atteindre l’état désiré.</a:t>
            </a:r>
          </a:p>
          <a:p>
            <a:pPr marL="0" indent="0">
              <a:buNone/>
            </a:pPr>
            <a:r>
              <a:rPr lang="fr-FR" sz="1200" dirty="0"/>
              <a:t>Avec l’approche déclarative, nous sommes assurés que l’état du cluster sera toujours similaire à celui décrit et demandé dans les fichiers de configuration. Nous n’avons pas à se soucier de vérifier constamment l’état du cluster pour le mettre à jour manuellement. </a:t>
            </a:r>
            <a:br>
              <a:rPr lang="fr-FR" sz="1200" dirty="0"/>
            </a:br>
            <a:r>
              <a:rPr lang="fr-FR" sz="1200" dirty="0"/>
              <a:t>Chaque modification sur le fichier de configuration entrainera une mise à jour du cluster pour atteindre l’état spécifié.</a:t>
            </a:r>
            <a:br>
              <a:rPr lang="fr-FR" sz="1200" dirty="0"/>
            </a:br>
            <a:br>
              <a:rPr lang="fr-FR" sz="1200" dirty="0"/>
            </a:br>
            <a:br>
              <a:rPr lang="fr-FR" sz="1200" dirty="0"/>
            </a:br>
            <a:r>
              <a:rPr lang="fr-FR" sz="1200" dirty="0"/>
              <a:t>L’approche déclarative est donc l’approche recommandée</a:t>
            </a:r>
          </a:p>
        </p:txBody>
      </p:sp>
    </p:spTree>
    <p:extLst>
      <p:ext uri="{BB962C8B-B14F-4D97-AF65-F5344CB8AC3E}">
        <p14:creationId xmlns:p14="http://schemas.microsoft.com/office/powerpoint/2010/main" val="121831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2C9B5-559E-B344-B4B0-F85365EEAB79}"/>
              </a:ext>
            </a:extLst>
          </p:cNvPr>
          <p:cNvSpPr>
            <a:spLocks noGrp="1"/>
          </p:cNvSpPr>
          <p:nvPr>
            <p:ph type="title"/>
          </p:nvPr>
        </p:nvSpPr>
        <p:spPr/>
        <p:txBody>
          <a:bodyPr>
            <a:normAutofit/>
          </a:bodyPr>
          <a:lstStyle/>
          <a:p>
            <a:r>
              <a:rPr lang="fr-FR" sz="2400" dirty="0"/>
              <a:t>Limitations des Pod</a:t>
            </a:r>
          </a:p>
        </p:txBody>
      </p:sp>
      <p:sp>
        <p:nvSpPr>
          <p:cNvPr id="3" name="Espace réservé du contenu 2">
            <a:extLst>
              <a:ext uri="{FF2B5EF4-FFF2-40B4-BE49-F238E27FC236}">
                <a16:creationId xmlns:a16="http://schemas.microsoft.com/office/drawing/2014/main" id="{433A7939-CB46-B64A-A6A2-3E5A1C7B0B0A}"/>
              </a:ext>
            </a:extLst>
          </p:cNvPr>
          <p:cNvSpPr>
            <a:spLocks noGrp="1"/>
          </p:cNvSpPr>
          <p:nvPr>
            <p:ph idx="1"/>
          </p:nvPr>
        </p:nvSpPr>
        <p:spPr>
          <a:xfrm>
            <a:off x="598811" y="2322414"/>
            <a:ext cx="10684885" cy="3849786"/>
          </a:xfrm>
        </p:spPr>
        <p:txBody>
          <a:bodyPr>
            <a:normAutofit/>
          </a:bodyPr>
          <a:lstStyle/>
          <a:p>
            <a:r>
              <a:rPr lang="fr-FR" sz="1200" dirty="0"/>
              <a:t>Créer un objet de type Pod pour gérer un container contient certaines limites.</a:t>
            </a:r>
          </a:p>
          <a:p>
            <a:r>
              <a:rPr lang="fr-FR" sz="1200" dirty="0"/>
              <a:t>En effet, dans le cas ou l’on souhaite modifier le fichier de configuration du Pod, certaines propriétés ne peuvent pas être modifiés, telles que le port exposé au sein du container, le nombre de containers ou le nom du Pod</a:t>
            </a:r>
          </a:p>
          <a:p>
            <a:r>
              <a:rPr lang="fr-FR" sz="1200" dirty="0"/>
              <a:t>Il faut donc supprimer manuellement le Pod et en créer un nouveau</a:t>
            </a:r>
          </a:p>
          <a:p>
            <a:r>
              <a:rPr lang="fr-FR" sz="1200" dirty="0"/>
              <a:t>De plus, si l’on souhaite que notre cluster contiennent plusieurs Pod de notre container client, il faut pour cela créer autant de fichier de configuration que de Pod attendus </a:t>
            </a:r>
          </a:p>
          <a:p>
            <a:endParaRPr lang="fr-FR" sz="1200" dirty="0"/>
          </a:p>
          <a:p>
            <a:pPr marL="0" indent="0">
              <a:buNone/>
            </a:pPr>
            <a:r>
              <a:rPr lang="fr-FR" sz="1200" dirty="0"/>
              <a:t>C’est pour cela qu’on utilise plutôt des objets </a:t>
            </a:r>
            <a:r>
              <a:rPr lang="fr-FR" sz="1200" b="1" i="1" dirty="0"/>
              <a:t>Deployment</a:t>
            </a:r>
            <a:r>
              <a:rPr lang="fr-FR" sz="1200" dirty="0"/>
              <a:t> pour gérer des Pod dans un cluster Kubernetes</a:t>
            </a:r>
          </a:p>
        </p:txBody>
      </p:sp>
    </p:spTree>
    <p:extLst>
      <p:ext uri="{BB962C8B-B14F-4D97-AF65-F5344CB8AC3E}">
        <p14:creationId xmlns:p14="http://schemas.microsoft.com/office/powerpoint/2010/main" val="2974788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a:t>Deployment</a:t>
            </a:r>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a:xfrm>
            <a:off x="574535" y="2249586"/>
            <a:ext cx="10709161" cy="3922614"/>
          </a:xfrm>
        </p:spPr>
        <p:txBody>
          <a:bodyPr>
            <a:normAutofit/>
          </a:bodyPr>
          <a:lstStyle/>
          <a:p>
            <a:pPr marL="0" indent="0">
              <a:buNone/>
            </a:pPr>
            <a:r>
              <a:rPr lang="fr-FR" sz="1200" dirty="0"/>
              <a:t>Le rôle d’un </a:t>
            </a:r>
            <a:r>
              <a:rPr lang="fr-FR" sz="1200" b="1" i="1" dirty="0"/>
              <a:t>Deployment</a:t>
            </a:r>
            <a:r>
              <a:rPr lang="fr-FR" sz="1200" dirty="0"/>
              <a:t> est de maintenir un ensemble de </a:t>
            </a:r>
            <a:r>
              <a:rPr lang="fr-FR" sz="1200" dirty="0" err="1"/>
              <a:t>Pods</a:t>
            </a:r>
            <a:r>
              <a:rPr lang="fr-FR" sz="1200" dirty="0"/>
              <a:t> identiques, en s’assurant qu’ils aient la bonne configuration et que le bon nombre de </a:t>
            </a:r>
            <a:r>
              <a:rPr lang="fr-FR" sz="1200" dirty="0" err="1"/>
              <a:t>Pods</a:t>
            </a:r>
            <a:r>
              <a:rPr lang="fr-FR" sz="1200" dirty="0"/>
              <a:t> soit présent au sein du Cluster</a:t>
            </a:r>
          </a:p>
          <a:p>
            <a:endParaRPr lang="fr-FR" sz="1200" dirty="0"/>
          </a:p>
          <a:p>
            <a:endParaRPr lang="fr-FR" sz="1200" dirty="0"/>
          </a:p>
        </p:txBody>
      </p:sp>
      <p:pic>
        <p:nvPicPr>
          <p:cNvPr id="6" name="Image 5">
            <a:extLst>
              <a:ext uri="{FF2B5EF4-FFF2-40B4-BE49-F238E27FC236}">
                <a16:creationId xmlns:a16="http://schemas.microsoft.com/office/drawing/2014/main" id="{DA2B51AC-1AD6-1A48-A63D-E9BCBF9726E0}"/>
              </a:ext>
            </a:extLst>
          </p:cNvPr>
          <p:cNvPicPr>
            <a:picLocks noChangeAspect="1"/>
          </p:cNvPicPr>
          <p:nvPr/>
        </p:nvPicPr>
        <p:blipFill>
          <a:blip r:embed="rId2"/>
          <a:stretch>
            <a:fillRect/>
          </a:stretch>
        </p:blipFill>
        <p:spPr>
          <a:xfrm>
            <a:off x="574535" y="2921120"/>
            <a:ext cx="4821330" cy="3478775"/>
          </a:xfrm>
          <a:prstGeom prst="rect">
            <a:avLst/>
          </a:prstGeom>
        </p:spPr>
      </p:pic>
      <p:pic>
        <p:nvPicPr>
          <p:cNvPr id="8" name="Image 7">
            <a:extLst>
              <a:ext uri="{FF2B5EF4-FFF2-40B4-BE49-F238E27FC236}">
                <a16:creationId xmlns:a16="http://schemas.microsoft.com/office/drawing/2014/main" id="{25C16E1D-5CC1-0C4D-A092-0B9270AD110C}"/>
              </a:ext>
            </a:extLst>
          </p:cNvPr>
          <p:cNvPicPr>
            <a:picLocks noChangeAspect="1"/>
          </p:cNvPicPr>
          <p:nvPr/>
        </p:nvPicPr>
        <p:blipFill>
          <a:blip r:embed="rId3"/>
          <a:stretch>
            <a:fillRect/>
          </a:stretch>
        </p:blipFill>
        <p:spPr>
          <a:xfrm>
            <a:off x="5933699" y="3002601"/>
            <a:ext cx="5683766" cy="2841883"/>
          </a:xfrm>
          <a:prstGeom prst="rect">
            <a:avLst/>
          </a:prstGeom>
        </p:spPr>
      </p:pic>
    </p:spTree>
    <p:extLst>
      <p:ext uri="{BB962C8B-B14F-4D97-AF65-F5344CB8AC3E}">
        <p14:creationId xmlns:p14="http://schemas.microsoft.com/office/powerpoint/2010/main" val="916745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F78814E-F37E-9E45-8D12-17B0909FD23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a:t>client-</a:t>
            </a:r>
            <a:r>
              <a:rPr lang="en-US" sz="2400" dirty="0" err="1"/>
              <a:t>deployment.yaml</a:t>
            </a:r>
            <a:endParaRPr lang="en-US" sz="2400" dirty="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90B0DEBE-C728-C445-856D-4CF0B4C6835B}"/>
              </a:ext>
            </a:extLst>
          </p:cNvPr>
          <p:cNvPicPr>
            <a:picLocks noGrp="1" noChangeAspect="1"/>
          </p:cNvPicPr>
          <p:nvPr>
            <p:ph idx="1"/>
          </p:nvPr>
        </p:nvPicPr>
        <p:blipFill>
          <a:blip r:embed="rId3"/>
          <a:stretch>
            <a:fillRect/>
          </a:stretch>
        </p:blipFill>
        <p:spPr>
          <a:xfrm>
            <a:off x="5204512" y="782669"/>
            <a:ext cx="6965256" cy="5328419"/>
          </a:xfrm>
          <a:prstGeom prst="rect">
            <a:avLst/>
          </a:prstGeom>
        </p:spPr>
      </p:pic>
    </p:spTree>
    <p:extLst>
      <p:ext uri="{BB962C8B-B14F-4D97-AF65-F5344CB8AC3E}">
        <p14:creationId xmlns:p14="http://schemas.microsoft.com/office/powerpoint/2010/main" val="1248627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77705-54C8-D748-B964-EDE196F1D543}"/>
              </a:ext>
            </a:extLst>
          </p:cNvPr>
          <p:cNvSpPr>
            <a:spLocks noGrp="1"/>
          </p:cNvSpPr>
          <p:nvPr>
            <p:ph type="title"/>
          </p:nvPr>
        </p:nvSpPr>
        <p:spPr/>
        <p:txBody>
          <a:bodyPr>
            <a:normAutofit/>
          </a:bodyPr>
          <a:lstStyle/>
          <a:p>
            <a:r>
              <a:rPr lang="fr-FR" sz="2400" dirty="0"/>
              <a:t>Appliquer un Deployment</a:t>
            </a:r>
          </a:p>
        </p:txBody>
      </p:sp>
      <p:pic>
        <p:nvPicPr>
          <p:cNvPr id="5" name="Espace réservé du contenu 4" descr="Une image contenant texte&#10;&#10;Description générée automatiquement">
            <a:extLst>
              <a:ext uri="{FF2B5EF4-FFF2-40B4-BE49-F238E27FC236}">
                <a16:creationId xmlns:a16="http://schemas.microsoft.com/office/drawing/2014/main" id="{D02CC6A7-A68E-4C40-AB0F-8769A70220C9}"/>
              </a:ext>
            </a:extLst>
          </p:cNvPr>
          <p:cNvPicPr>
            <a:picLocks noGrp="1" noChangeAspect="1"/>
          </p:cNvPicPr>
          <p:nvPr>
            <p:ph idx="1"/>
          </p:nvPr>
        </p:nvPicPr>
        <p:blipFill>
          <a:blip r:embed="rId2"/>
          <a:stretch>
            <a:fillRect/>
          </a:stretch>
        </p:blipFill>
        <p:spPr>
          <a:xfrm>
            <a:off x="0" y="2748445"/>
            <a:ext cx="6935349" cy="2943828"/>
          </a:xfrm>
        </p:spPr>
      </p:pic>
      <p:pic>
        <p:nvPicPr>
          <p:cNvPr id="7" name="Image 6">
            <a:extLst>
              <a:ext uri="{FF2B5EF4-FFF2-40B4-BE49-F238E27FC236}">
                <a16:creationId xmlns:a16="http://schemas.microsoft.com/office/drawing/2014/main" id="{E2E9C116-AF4B-3149-A432-B976783355F3}"/>
              </a:ext>
            </a:extLst>
          </p:cNvPr>
          <p:cNvPicPr>
            <a:picLocks noChangeAspect="1"/>
          </p:cNvPicPr>
          <p:nvPr/>
        </p:nvPicPr>
        <p:blipFill>
          <a:blip r:embed="rId3"/>
          <a:stretch>
            <a:fillRect/>
          </a:stretch>
        </p:blipFill>
        <p:spPr>
          <a:xfrm>
            <a:off x="6972021" y="2748445"/>
            <a:ext cx="5219979" cy="3135236"/>
          </a:xfrm>
          <a:prstGeom prst="rect">
            <a:avLst/>
          </a:prstGeom>
        </p:spPr>
      </p:pic>
    </p:spTree>
    <p:extLst>
      <p:ext uri="{BB962C8B-B14F-4D97-AF65-F5344CB8AC3E}">
        <p14:creationId xmlns:p14="http://schemas.microsoft.com/office/powerpoint/2010/main" val="303279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B3453C6-0B48-6544-AA23-897847246A21}"/>
              </a:ext>
            </a:extLst>
          </p:cNvPr>
          <p:cNvSpPr>
            <a:spLocks noGrp="1"/>
          </p:cNvSpPr>
          <p:nvPr>
            <p:ph type="title"/>
          </p:nvPr>
        </p:nvSpPr>
        <p:spPr>
          <a:xfrm>
            <a:off x="1046746" y="586822"/>
            <a:ext cx="3537285" cy="1645920"/>
          </a:xfrm>
        </p:spPr>
        <p:txBody>
          <a:bodyPr>
            <a:normAutofit/>
          </a:bodyPr>
          <a:lstStyle/>
          <a:p>
            <a:r>
              <a:rPr lang="fr-FR" sz="2400" dirty="0"/>
              <a:t>Reconfigurer Docker</a:t>
            </a:r>
          </a:p>
        </p:txBody>
      </p:sp>
      <p:sp>
        <p:nvSpPr>
          <p:cNvPr id="1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9858FEB-49DC-FA4F-9C5B-FC444B85C3DD}"/>
              </a:ext>
            </a:extLst>
          </p:cNvPr>
          <p:cNvSpPr>
            <a:spLocks noGrp="1"/>
          </p:cNvSpPr>
          <p:nvPr>
            <p:ph idx="1"/>
          </p:nvPr>
        </p:nvSpPr>
        <p:spPr>
          <a:xfrm>
            <a:off x="5351716" y="682378"/>
            <a:ext cx="6002636" cy="1645920"/>
          </a:xfrm>
        </p:spPr>
        <p:txBody>
          <a:bodyPr anchor="ctr">
            <a:noAutofit/>
          </a:bodyPr>
          <a:lstStyle/>
          <a:p>
            <a:pPr>
              <a:lnSpc>
                <a:spcPct val="100000"/>
              </a:lnSpc>
            </a:pPr>
            <a:r>
              <a:rPr lang="fr-FR" sz="1000" dirty="0"/>
              <a:t>Pour les personnes utilisant </a:t>
            </a:r>
            <a:r>
              <a:rPr lang="fr-FR" sz="1000" dirty="0" err="1"/>
              <a:t>Minikube</a:t>
            </a:r>
            <a:r>
              <a:rPr lang="fr-FR" sz="1000" dirty="0"/>
              <a:t>, si vous ouvrez votre terminal et lancez la commande </a:t>
            </a:r>
            <a:r>
              <a:rPr lang="fr-FR" sz="1000" b="1" i="1" dirty="0"/>
              <a:t>docker </a:t>
            </a:r>
            <a:r>
              <a:rPr lang="fr-FR" sz="1000" b="1" i="1" dirty="0" err="1"/>
              <a:t>ps</a:t>
            </a:r>
            <a:r>
              <a:rPr lang="fr-FR" sz="1000" dirty="0"/>
              <a:t>, vous ne verrez pas les containers qui sont au sein du cluster Kubernetes</a:t>
            </a:r>
          </a:p>
          <a:p>
            <a:pPr>
              <a:lnSpc>
                <a:spcPct val="100000"/>
              </a:lnSpc>
            </a:pPr>
            <a:r>
              <a:rPr lang="fr-FR" sz="1000" dirty="0"/>
              <a:t>Cela est dû au fait que la virtuelle machine créée par </a:t>
            </a:r>
            <a:r>
              <a:rPr lang="fr-FR" sz="1000" dirty="0" err="1"/>
              <a:t>Minikube</a:t>
            </a:r>
            <a:r>
              <a:rPr lang="fr-FR" sz="1000" dirty="0"/>
              <a:t> possède sa propre version du Docker Client et du Docker Daemon</a:t>
            </a:r>
          </a:p>
          <a:p>
            <a:pPr>
              <a:lnSpc>
                <a:spcPct val="100000"/>
              </a:lnSpc>
            </a:pPr>
            <a:r>
              <a:rPr lang="fr-FR" sz="1000" dirty="0"/>
              <a:t>Pour résoudre cela, on peut reconfigurer temporairement le terminal pour lui dire d’utiliser la version de Docker sur notre machine au lieu de celle au sein de la VM</a:t>
            </a:r>
          </a:p>
          <a:p>
            <a:pPr>
              <a:lnSpc>
                <a:spcPct val="100000"/>
              </a:lnSpc>
            </a:pPr>
            <a:r>
              <a:rPr lang="fr-FR" sz="1000" dirty="0"/>
              <a:t>La commande exécuter est la suivante : </a:t>
            </a:r>
            <a:r>
              <a:rPr lang="fr-FR" sz="1000" b="1" i="1" dirty="0" err="1"/>
              <a:t>eval</a:t>
            </a:r>
            <a:r>
              <a:rPr lang="fr-FR" sz="1000" b="1" i="1" dirty="0"/>
              <a:t> $(</a:t>
            </a:r>
            <a:r>
              <a:rPr lang="fr-FR" sz="1000" b="1" i="1" dirty="0" err="1"/>
              <a:t>minikube</a:t>
            </a:r>
            <a:r>
              <a:rPr lang="fr-FR" sz="1000" b="1" i="1" dirty="0"/>
              <a:t> docker-</a:t>
            </a:r>
            <a:r>
              <a:rPr lang="fr-FR" sz="1000" b="1" i="1" dirty="0" err="1"/>
              <a:t>env</a:t>
            </a:r>
            <a:r>
              <a:rPr lang="fr-FR" sz="1000" b="1" i="1" dirty="0"/>
              <a:t>)</a:t>
            </a:r>
          </a:p>
          <a:p>
            <a:pPr>
              <a:lnSpc>
                <a:spcPct val="100000"/>
              </a:lnSpc>
            </a:pPr>
            <a:r>
              <a:rPr lang="fr-FR" sz="1000" dirty="0"/>
              <a:t>L’intérêt à cela est de pouvoir utiliser les commandes Docker classiques pour débugger nos containers, bien que la plupart de ces commandes sont aussi disponibles avec </a:t>
            </a:r>
            <a:r>
              <a:rPr lang="fr-FR" sz="1000" dirty="0" err="1"/>
              <a:t>kubectl</a:t>
            </a:r>
            <a:endParaRPr lang="fr-FR" sz="1000" dirty="0"/>
          </a:p>
          <a:p>
            <a:pPr>
              <a:lnSpc>
                <a:spcPct val="100000"/>
              </a:lnSpc>
            </a:pPr>
            <a:endParaRPr lang="fr-FR" sz="1000" b="1" i="1" dirty="0"/>
          </a:p>
        </p:txBody>
      </p:sp>
      <p:pic>
        <p:nvPicPr>
          <p:cNvPr id="5" name="Image 4" descr="Une image contenant texte&#10;&#10;Description générée automatiquement">
            <a:extLst>
              <a:ext uri="{FF2B5EF4-FFF2-40B4-BE49-F238E27FC236}">
                <a16:creationId xmlns:a16="http://schemas.microsoft.com/office/drawing/2014/main" id="{216F2966-EA72-B940-981F-AD692DB625EC}"/>
              </a:ext>
            </a:extLst>
          </p:cNvPr>
          <p:cNvPicPr>
            <a:picLocks noChangeAspect="1"/>
          </p:cNvPicPr>
          <p:nvPr/>
        </p:nvPicPr>
        <p:blipFill>
          <a:blip r:embed="rId3"/>
          <a:stretch>
            <a:fillRect/>
          </a:stretch>
        </p:blipFill>
        <p:spPr>
          <a:xfrm>
            <a:off x="1052207" y="3009011"/>
            <a:ext cx="10171864" cy="3483864"/>
          </a:xfrm>
          <a:prstGeom prst="rect">
            <a:avLst/>
          </a:prstGeom>
        </p:spPr>
      </p:pic>
    </p:spTree>
    <p:extLst>
      <p:ext uri="{BB962C8B-B14F-4D97-AF65-F5344CB8AC3E}">
        <p14:creationId xmlns:p14="http://schemas.microsoft.com/office/powerpoint/2010/main" val="2354255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6AFC-8741-3946-B617-5AA0FE2C8F29}"/>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984D827F-0A38-E74D-9C80-251B606EE153}"/>
              </a:ext>
            </a:extLst>
          </p:cNvPr>
          <p:cNvSpPr>
            <a:spLocks noGrp="1"/>
          </p:cNvSpPr>
          <p:nvPr>
            <p:ph idx="1"/>
          </p:nvPr>
        </p:nvSpPr>
        <p:spPr>
          <a:xfrm>
            <a:off x="598811" y="2265770"/>
            <a:ext cx="10684885" cy="3906430"/>
          </a:xfrm>
        </p:spPr>
        <p:txBody>
          <a:bodyPr>
            <a:normAutofit/>
          </a:bodyPr>
          <a:lstStyle/>
          <a:p>
            <a:pPr marL="0" indent="0">
              <a:buNone/>
            </a:pPr>
            <a:r>
              <a:rPr lang="fr-FR" sz="1200" dirty="0"/>
              <a:t>Les </a:t>
            </a:r>
            <a:r>
              <a:rPr lang="fr-FR" sz="1200" b="1" i="1" dirty="0"/>
              <a:t>volumes</a:t>
            </a:r>
            <a:r>
              <a:rPr lang="fr-FR" sz="1200" dirty="0"/>
              <a:t> Kubernetes sont des objets qui servent à persister de la donnée d’un container sur notre machine physique</a:t>
            </a:r>
          </a:p>
          <a:p>
            <a:pPr marL="0" indent="0">
              <a:buNone/>
            </a:pPr>
            <a:r>
              <a:rPr lang="fr-FR" sz="1200" dirty="0"/>
              <a:t>Il est nécessaire d’utiliser des volumes lorsque notre application contient une base de données, pour sauvegarder la donnée même si le Pod et ses containers sont supprimés pour x raisons</a:t>
            </a:r>
          </a:p>
          <a:p>
            <a:pPr marL="0" indent="0">
              <a:buNone/>
            </a:pPr>
            <a:r>
              <a:rPr lang="fr-FR" sz="1200" dirty="0"/>
              <a:t>En général, il est recommandé d’utiliser un seul </a:t>
            </a:r>
            <a:r>
              <a:rPr lang="fr-FR" sz="1200" dirty="0" err="1"/>
              <a:t>replica</a:t>
            </a:r>
            <a:r>
              <a:rPr lang="fr-FR" sz="1200" dirty="0"/>
              <a:t> du Pod qui gère la base de données. En utiliser plusieurs est source de problèmes, du au fait que plusieurs containers vont utiliser et modifier le même volume.</a:t>
            </a:r>
          </a:p>
          <a:p>
            <a:pPr marL="0" indent="0">
              <a:buNone/>
            </a:pPr>
            <a:r>
              <a:rPr lang="fr-FR" sz="1200" dirty="0"/>
              <a:t>Il existe différents types de volumes Kubernetes:</a:t>
            </a:r>
          </a:p>
          <a:p>
            <a:pPr marL="0" indent="0">
              <a:buNone/>
            </a:pPr>
            <a:endParaRPr lang="fr-FR" sz="1200" dirty="0"/>
          </a:p>
        </p:txBody>
      </p:sp>
    </p:spTree>
    <p:extLst>
      <p:ext uri="{BB962C8B-B14F-4D97-AF65-F5344CB8AC3E}">
        <p14:creationId xmlns:p14="http://schemas.microsoft.com/office/powerpoint/2010/main" val="1346655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2639E-8009-A643-AB4D-47017EF75CA4}"/>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A5306249-59F9-6743-9B32-549329A8CC5D}"/>
              </a:ext>
            </a:extLst>
          </p:cNvPr>
          <p:cNvSpPr>
            <a:spLocks noGrp="1"/>
          </p:cNvSpPr>
          <p:nvPr>
            <p:ph idx="1"/>
          </p:nvPr>
        </p:nvSpPr>
        <p:spPr>
          <a:xfrm>
            <a:off x="590719" y="2362874"/>
            <a:ext cx="10692977" cy="3809326"/>
          </a:xfrm>
        </p:spPr>
        <p:txBody>
          <a:bodyPr>
            <a:normAutofit/>
          </a:bodyPr>
          <a:lstStyle/>
          <a:p>
            <a:r>
              <a:rPr lang="fr-FR" sz="1200" b="1" i="1" dirty="0"/>
              <a:t>Volume: </a:t>
            </a:r>
            <a:r>
              <a:rPr lang="fr-FR" sz="1200" dirty="0"/>
              <a:t>Un volume Kubernetes sauvegarde la donnée à l’intérieur d’un Pod. Cela signifie que si un container au sein du Pod crash, le nouveau container créé aura accès à la donnée. Par contre, la donnée sauvegardée ne survivra pas si le Pod lui-même crash. Il n’est donc pas recommandée généralement d’utiliser un Volume </a:t>
            </a:r>
          </a:p>
          <a:p>
            <a:endParaRPr lang="fr-FR" sz="1200" b="1" i="1" dirty="0"/>
          </a:p>
          <a:p>
            <a:r>
              <a:rPr lang="fr-FR" sz="1200" b="1" i="1" dirty="0"/>
              <a:t>Persistent Volume:  </a:t>
            </a:r>
            <a:r>
              <a:rPr lang="fr-FR" sz="1200" dirty="0"/>
              <a:t>Un Persistent Volume Kubernetes sauvegarde la donnée à l’extérieur d’un Pod, dans un endroit spécifique du disque dur de </a:t>
            </a:r>
            <a:r>
              <a:rPr lang="fr-FR" sz="1200" b="1" dirty="0"/>
              <a:t>notre machine</a:t>
            </a:r>
            <a:r>
              <a:rPr lang="fr-FR" sz="1200" dirty="0"/>
              <a:t>. Ainsi, même dans le cas ou le Pod lui même crash et qu’un nouveau est ensuite créé par le master, ce nouveau Pod aura accès à la donnée sauvegardé dans le Persistent Volume</a:t>
            </a:r>
          </a:p>
          <a:p>
            <a:endParaRPr lang="fr-FR" sz="1200" b="1" i="1" dirty="0"/>
          </a:p>
          <a:p>
            <a:r>
              <a:rPr lang="fr-FR" sz="1200" b="1" i="1" dirty="0"/>
              <a:t>Persistent Volume Claim: </a:t>
            </a:r>
            <a:r>
              <a:rPr lang="fr-FR" sz="1200" dirty="0"/>
              <a:t>Un Persistent Volume Clain, à la différence d’un Persistent Volume, va attacher au Pod </a:t>
            </a:r>
            <a:r>
              <a:rPr lang="fr-FR" sz="1200" b="1" dirty="0"/>
              <a:t>une partie du disque dur physique</a:t>
            </a:r>
            <a:r>
              <a:rPr lang="fr-FR" sz="1200" dirty="0"/>
              <a:t> de notre machine. </a:t>
            </a:r>
          </a:p>
          <a:p>
            <a:endParaRPr lang="fr-FR" sz="1200" b="1" i="1" dirty="0"/>
          </a:p>
          <a:p>
            <a:pPr marL="0" indent="0">
              <a:buNone/>
            </a:pPr>
            <a:r>
              <a:rPr lang="fr-FR" sz="1200" dirty="0"/>
              <a:t>Imaginons que notre disque dur contiennent 100 gigas d’espace libre, et que l’on ai besoin de 10 gigas pour notre application : Un </a:t>
            </a:r>
            <a:r>
              <a:rPr lang="fr-FR" sz="1200" b="1" dirty="0"/>
              <a:t>PV</a:t>
            </a:r>
            <a:r>
              <a:rPr lang="fr-FR" sz="1200" dirty="0"/>
              <a:t> (Persistent Volume) sauvegardera la donnée directement dans le disque dur et va mettre les 100 gigas à disposition, alors qu’un </a:t>
            </a:r>
            <a:r>
              <a:rPr lang="fr-FR" sz="1200" b="1" dirty="0"/>
              <a:t>PVC </a:t>
            </a:r>
            <a:r>
              <a:rPr lang="fr-FR" sz="1200" dirty="0"/>
              <a:t>(Persistent Volume Claim) va créer un espace de 10 gigas pris du disque dur physique qu’il va </a:t>
            </a:r>
            <a:r>
              <a:rPr lang="fr-FR" sz="1200" b="1" i="1" dirty="0"/>
              <a:t>attacher</a:t>
            </a:r>
            <a:r>
              <a:rPr lang="fr-FR" sz="1200" dirty="0"/>
              <a:t> au Pod</a:t>
            </a:r>
            <a:endParaRPr lang="fr-FR" sz="1200" b="1" dirty="0"/>
          </a:p>
          <a:p>
            <a:pPr marL="0" indent="0">
              <a:buNone/>
            </a:pPr>
            <a:endParaRPr lang="fr-FR" sz="1200" dirty="0"/>
          </a:p>
        </p:txBody>
      </p:sp>
    </p:spTree>
    <p:extLst>
      <p:ext uri="{BB962C8B-B14F-4D97-AF65-F5344CB8AC3E}">
        <p14:creationId xmlns:p14="http://schemas.microsoft.com/office/powerpoint/2010/main" val="3472490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33B4F-40F7-5E4D-8B17-3A1281065843}"/>
              </a:ext>
            </a:extLst>
          </p:cNvPr>
          <p:cNvSpPr>
            <a:spLocks noGrp="1"/>
          </p:cNvSpPr>
          <p:nvPr>
            <p:ph type="title"/>
          </p:nvPr>
        </p:nvSpPr>
        <p:spPr/>
        <p:txBody>
          <a:bodyPr>
            <a:normAutofit/>
          </a:bodyPr>
          <a:lstStyle/>
          <a:p>
            <a:r>
              <a:rPr lang="fr-FR" sz="2400" dirty="0"/>
              <a:t>Secrets</a:t>
            </a:r>
          </a:p>
        </p:txBody>
      </p:sp>
      <p:sp>
        <p:nvSpPr>
          <p:cNvPr id="3" name="Espace réservé du contenu 2">
            <a:extLst>
              <a:ext uri="{FF2B5EF4-FFF2-40B4-BE49-F238E27FC236}">
                <a16:creationId xmlns:a16="http://schemas.microsoft.com/office/drawing/2014/main" id="{2DA925BC-D33F-BD44-A900-4F276E2221E4}"/>
              </a:ext>
            </a:extLst>
          </p:cNvPr>
          <p:cNvSpPr>
            <a:spLocks noGrp="1"/>
          </p:cNvSpPr>
          <p:nvPr>
            <p:ph idx="1"/>
          </p:nvPr>
        </p:nvSpPr>
        <p:spPr>
          <a:xfrm>
            <a:off x="606903" y="2403335"/>
            <a:ext cx="10676793" cy="3768865"/>
          </a:xfrm>
        </p:spPr>
        <p:txBody>
          <a:bodyPr>
            <a:normAutofit/>
          </a:bodyPr>
          <a:lstStyle/>
          <a:p>
            <a:pPr marL="0" indent="0">
              <a:buNone/>
            </a:pPr>
            <a:r>
              <a:rPr lang="fr-FR" sz="1200" dirty="0"/>
              <a:t>Les secrets Kubernetes sont des objets qui permettent de créer une information sécurisée dans le Cluster.</a:t>
            </a:r>
            <a:br>
              <a:rPr lang="fr-FR" sz="1200" dirty="0"/>
            </a:br>
            <a:r>
              <a:rPr lang="fr-FR" sz="1200" dirty="0"/>
              <a:t>On les utilise pour stocker par exemple les mots de passe, comme celui de la connexion à la base de données.</a:t>
            </a:r>
            <a:br>
              <a:rPr lang="fr-FR" sz="1200" dirty="0"/>
            </a:br>
            <a:r>
              <a:rPr lang="fr-FR" sz="1200" dirty="0"/>
              <a:t>Ainsi, il n’est pas nécessaire de mettre le mot de passe en dur dans le fichier de configuration</a:t>
            </a:r>
          </a:p>
          <a:p>
            <a:pPr marL="0" indent="0">
              <a:buNone/>
            </a:pPr>
            <a:endParaRPr lang="fr-FR" sz="1200" dirty="0"/>
          </a:p>
          <a:p>
            <a:pPr marL="0" indent="0">
              <a:buNone/>
            </a:pPr>
            <a:endParaRPr lang="fr-FR" sz="1200" dirty="0"/>
          </a:p>
          <a:p>
            <a:pPr marL="0" indent="0">
              <a:buNone/>
            </a:pPr>
            <a:r>
              <a:rPr lang="fr-FR" sz="1200" dirty="0"/>
              <a:t>Nous verrons comment créer et utiliser un Secret lors du prochain TP</a:t>
            </a:r>
          </a:p>
        </p:txBody>
      </p:sp>
    </p:spTree>
    <p:extLst>
      <p:ext uri="{BB962C8B-B14F-4D97-AF65-F5344CB8AC3E}">
        <p14:creationId xmlns:p14="http://schemas.microsoft.com/office/powerpoint/2010/main" val="3252686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7377B-DE4B-394E-9006-646325067D74}"/>
              </a:ext>
            </a:extLst>
          </p:cNvPr>
          <p:cNvSpPr>
            <a:spLocks noGrp="1"/>
          </p:cNvSpPr>
          <p:nvPr>
            <p:ph type="title"/>
          </p:nvPr>
        </p:nvSpPr>
        <p:spPr/>
        <p:txBody>
          <a:bodyPr>
            <a:normAutofit/>
          </a:bodyPr>
          <a:lstStyle/>
          <a:p>
            <a:r>
              <a:rPr lang="fr-FR" sz="2400" dirty="0" err="1"/>
              <a:t>Ingress</a:t>
            </a:r>
            <a:endParaRPr lang="fr-FR" sz="2400" dirty="0"/>
          </a:p>
        </p:txBody>
      </p:sp>
      <p:sp>
        <p:nvSpPr>
          <p:cNvPr id="3" name="Espace réservé du contenu 2">
            <a:extLst>
              <a:ext uri="{FF2B5EF4-FFF2-40B4-BE49-F238E27FC236}">
                <a16:creationId xmlns:a16="http://schemas.microsoft.com/office/drawing/2014/main" id="{1C7697AE-CB0F-A549-BA13-FD30F56F19BA}"/>
              </a:ext>
            </a:extLst>
          </p:cNvPr>
          <p:cNvSpPr>
            <a:spLocks noGrp="1"/>
          </p:cNvSpPr>
          <p:nvPr>
            <p:ph idx="1"/>
          </p:nvPr>
        </p:nvSpPr>
        <p:spPr>
          <a:xfrm>
            <a:off x="623087" y="2395242"/>
            <a:ext cx="10660609" cy="3776958"/>
          </a:xfrm>
        </p:spPr>
        <p:txBody>
          <a:bodyPr>
            <a:normAutofit/>
          </a:bodyPr>
          <a:lstStyle/>
          <a:p>
            <a:pPr marL="0" indent="0">
              <a:buNone/>
            </a:pPr>
            <a:r>
              <a:rPr lang="fr-FR" sz="1200" dirty="0"/>
              <a:t>Il existe plusieurs moyen de diriger le trafic au sein du réseau. Comme nous l’avons expliqué durant le cours, le service </a:t>
            </a:r>
            <a:r>
              <a:rPr lang="fr-FR" sz="1200" b="1" i="1" dirty="0" err="1"/>
              <a:t>NodePort</a:t>
            </a:r>
            <a:r>
              <a:rPr lang="fr-FR" sz="1200" dirty="0"/>
              <a:t> n’est pas recommandé, et le service </a:t>
            </a:r>
            <a:r>
              <a:rPr lang="fr-FR" sz="1200" b="1" i="1" dirty="0" err="1"/>
              <a:t>LoadBalancer</a:t>
            </a:r>
            <a:r>
              <a:rPr lang="fr-FR" sz="1200" dirty="0"/>
              <a:t> est une ancienne façon de procéder.</a:t>
            </a:r>
          </a:p>
          <a:p>
            <a:pPr marL="0" indent="0">
              <a:buNone/>
            </a:pPr>
            <a:br>
              <a:rPr lang="fr-FR" sz="1200" dirty="0"/>
            </a:br>
            <a:r>
              <a:rPr lang="fr-FR" sz="1200" dirty="0"/>
              <a:t>Le meilleur moyen est d’utiliser le service </a:t>
            </a:r>
            <a:r>
              <a:rPr lang="fr-FR" sz="1200" b="1" i="1" dirty="0" err="1"/>
              <a:t>Ingress</a:t>
            </a:r>
            <a:r>
              <a:rPr lang="fr-FR" sz="1200" b="1" dirty="0"/>
              <a:t>. </a:t>
            </a:r>
            <a:r>
              <a:rPr lang="fr-FR" sz="1200" dirty="0"/>
              <a:t>On spécifie dans un fichier de configuration les règles de routage à mettre en place. Cela va créer deux choses dans le cluster: </a:t>
            </a:r>
          </a:p>
          <a:p>
            <a:r>
              <a:rPr lang="fr-FR" sz="1200" dirty="0"/>
              <a:t>Un </a:t>
            </a:r>
            <a:r>
              <a:rPr lang="fr-FR" sz="1200" dirty="0" err="1"/>
              <a:t>Ingress</a:t>
            </a:r>
            <a:r>
              <a:rPr lang="fr-FR" sz="1200" dirty="0"/>
              <a:t> Controller, qui a pour but de vérifier que ces règles sont bien appliqués</a:t>
            </a:r>
          </a:p>
          <a:p>
            <a:r>
              <a:rPr lang="fr-FR" sz="1200" dirty="0"/>
              <a:t>Un Pod contenant </a:t>
            </a:r>
            <a:r>
              <a:rPr lang="fr-FR" sz="1200" dirty="0" err="1"/>
              <a:t>nginx</a:t>
            </a:r>
            <a:r>
              <a:rPr lang="fr-FR" sz="1200" dirty="0"/>
              <a:t>, qui va diriger le trafic réseau au sein de notre cluster</a:t>
            </a:r>
            <a:br>
              <a:rPr lang="fr-FR" sz="1200" dirty="0"/>
            </a:br>
            <a:endParaRPr lang="fr-FR" sz="1200" dirty="0"/>
          </a:p>
          <a:p>
            <a:pPr marL="0" indent="0">
              <a:buNone/>
            </a:pPr>
            <a:endParaRPr lang="fr-FR" sz="1200" dirty="0"/>
          </a:p>
          <a:p>
            <a:pPr marL="0" indent="0">
              <a:buNone/>
            </a:pPr>
            <a:r>
              <a:rPr lang="fr-FR" sz="1200" dirty="0"/>
              <a:t>Nous verrons comment mettre en place </a:t>
            </a:r>
            <a:r>
              <a:rPr lang="fr-FR" sz="1200" dirty="0" err="1"/>
              <a:t>Ingress</a:t>
            </a:r>
            <a:r>
              <a:rPr lang="fr-FR" sz="1200" dirty="0"/>
              <a:t> dans le dernier TP du cours</a:t>
            </a:r>
          </a:p>
        </p:txBody>
      </p:sp>
    </p:spTree>
    <p:extLst>
      <p:ext uri="{BB962C8B-B14F-4D97-AF65-F5344CB8AC3E}">
        <p14:creationId xmlns:p14="http://schemas.microsoft.com/office/powerpoint/2010/main" val="2760258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D28352A-4AC3-0F47-821E-5EB2E2484743}"/>
              </a:ext>
            </a:extLst>
          </p:cNvPr>
          <p:cNvSpPr>
            <a:spLocks noGrp="1"/>
          </p:cNvSpPr>
          <p:nvPr>
            <p:ph type="title"/>
          </p:nvPr>
        </p:nvSpPr>
        <p:spPr>
          <a:xfrm>
            <a:off x="371094" y="1161288"/>
            <a:ext cx="3438144" cy="1239012"/>
          </a:xfrm>
        </p:spPr>
        <p:txBody>
          <a:bodyPr anchor="ctr">
            <a:normAutofit/>
          </a:bodyPr>
          <a:lstStyle/>
          <a:p>
            <a:r>
              <a:rPr lang="fr-FR" sz="2000" dirty="0"/>
              <a:t>Commandes </a:t>
            </a:r>
            <a:r>
              <a:rPr lang="fr-FR" sz="2000" dirty="0" err="1"/>
              <a:t>Minikube</a:t>
            </a:r>
            <a:endParaRPr lang="fr-FR" sz="2000" dirty="0"/>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E59CE5C2-C6D6-BC4E-9385-C4E1AB0C23F0}"/>
              </a:ext>
            </a:extLst>
          </p:cNvPr>
          <p:cNvPicPr>
            <a:picLocks noChangeAspect="1"/>
          </p:cNvPicPr>
          <p:nvPr/>
        </p:nvPicPr>
        <p:blipFill>
          <a:blip r:embed="rId2"/>
          <a:stretch>
            <a:fillRect/>
          </a:stretch>
        </p:blipFill>
        <p:spPr>
          <a:xfrm>
            <a:off x="4582006" y="1097213"/>
            <a:ext cx="6922008" cy="4828099"/>
          </a:xfrm>
          <a:prstGeom prst="rect">
            <a:avLst/>
          </a:prstGeom>
        </p:spPr>
      </p:pic>
    </p:spTree>
    <p:extLst>
      <p:ext uri="{BB962C8B-B14F-4D97-AF65-F5344CB8AC3E}">
        <p14:creationId xmlns:p14="http://schemas.microsoft.com/office/powerpoint/2010/main" val="1281913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079D5B2-FFF0-B444-B59D-A417B63CE2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r>
              <a:rPr lang="en-US" sz="2400" dirty="0"/>
              <a:t> Kubernetes</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Espace réservé du contenu 8" descr="Une image contenant texte&#10;&#10;Description générée automatiquement">
            <a:extLst>
              <a:ext uri="{FF2B5EF4-FFF2-40B4-BE49-F238E27FC236}">
                <a16:creationId xmlns:a16="http://schemas.microsoft.com/office/drawing/2014/main" id="{CFABFA70-03F0-1B43-8B12-2B055F8ED1EC}"/>
              </a:ext>
            </a:extLst>
          </p:cNvPr>
          <p:cNvPicPr>
            <a:picLocks noChangeAspect="1"/>
          </p:cNvPicPr>
          <p:nvPr/>
        </p:nvPicPr>
        <p:blipFill>
          <a:blip r:embed="rId3"/>
          <a:stretch>
            <a:fillRect/>
          </a:stretch>
        </p:blipFill>
        <p:spPr>
          <a:xfrm>
            <a:off x="5911425" y="94939"/>
            <a:ext cx="4617672" cy="6668122"/>
          </a:xfrm>
          <a:prstGeom prst="rect">
            <a:avLst/>
          </a:prstGeom>
        </p:spPr>
      </p:pic>
    </p:spTree>
    <p:extLst>
      <p:ext uri="{BB962C8B-B14F-4D97-AF65-F5344CB8AC3E}">
        <p14:creationId xmlns:p14="http://schemas.microsoft.com/office/powerpoint/2010/main" val="3198493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BB00B0D-C314-E348-AF88-600E3BCDE84F}"/>
              </a:ext>
            </a:extLst>
          </p:cNvPr>
          <p:cNvSpPr>
            <a:spLocks noGrp="1"/>
          </p:cNvSpPr>
          <p:nvPr>
            <p:ph type="title"/>
          </p:nvPr>
        </p:nvSpPr>
        <p:spPr>
          <a:xfrm>
            <a:off x="371094" y="1161288"/>
            <a:ext cx="3438144" cy="1239012"/>
          </a:xfrm>
        </p:spPr>
        <p:txBody>
          <a:bodyPr anchor="ctr">
            <a:normAutofit/>
          </a:bodyPr>
          <a:lstStyle/>
          <a:p>
            <a:r>
              <a:rPr lang="fr-FR" sz="2800" dirty="0"/>
              <a:t>TP</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58DC56A-4AFC-384A-B9C0-3D67FAD059D0}"/>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1200" dirty="0"/>
              <a:t>Dans ce dernier TP, vous allez mettre en pratique tout ce que nous avons vu durant le cours sur Kubernetes.</a:t>
            </a:r>
          </a:p>
          <a:p>
            <a:pPr marL="0" indent="0">
              <a:lnSpc>
                <a:spcPct val="100000"/>
              </a:lnSpc>
              <a:buNone/>
            </a:pPr>
            <a:br>
              <a:rPr lang="fr-FR" sz="1200" dirty="0"/>
            </a:br>
            <a:br>
              <a:rPr lang="fr-FR" sz="1200" dirty="0"/>
            </a:br>
            <a:r>
              <a:rPr lang="fr-FR" sz="1200" dirty="0"/>
              <a:t>Le but du TP est de transformer notre </a:t>
            </a:r>
            <a:r>
              <a:rPr lang="fr-FR" sz="1200" dirty="0" err="1"/>
              <a:t>app</a:t>
            </a:r>
            <a:r>
              <a:rPr lang="fr-FR" sz="1200" dirty="0"/>
              <a:t> star </a:t>
            </a:r>
            <a:r>
              <a:rPr lang="fr-FR" sz="1200" dirty="0" err="1"/>
              <a:t>wars</a:t>
            </a:r>
            <a:r>
              <a:rPr lang="fr-FR" sz="1200" dirty="0"/>
              <a:t> qui fonctionne actuellement avec Docker en un cluster Kubernetes.</a:t>
            </a:r>
          </a:p>
          <a:p>
            <a:pPr marL="0" indent="0">
              <a:lnSpc>
                <a:spcPct val="100000"/>
              </a:lnSpc>
              <a:buNone/>
            </a:pPr>
            <a:endParaRPr lang="fr-FR" sz="1200" dirty="0"/>
          </a:p>
          <a:p>
            <a:pPr marL="0" indent="0">
              <a:lnSpc>
                <a:spcPct val="100000"/>
              </a:lnSpc>
              <a:buNone/>
            </a:pPr>
            <a:r>
              <a:rPr lang="fr-FR" sz="1200" dirty="0"/>
              <a:t>Voici l’architecture que nous allons mettre en place au sein du cluster.</a:t>
            </a:r>
          </a:p>
          <a:p>
            <a:pPr marL="0" indent="0">
              <a:lnSpc>
                <a:spcPct val="100000"/>
              </a:lnSpc>
              <a:buNone/>
            </a:pPr>
            <a:endParaRPr lang="fr-FR" sz="1200" dirty="0"/>
          </a:p>
          <a:p>
            <a:pPr marL="0" indent="0">
              <a:lnSpc>
                <a:spcPct val="100000"/>
              </a:lnSpc>
              <a:buNone/>
            </a:pPr>
            <a:r>
              <a:rPr lang="fr-FR" sz="1200" dirty="0"/>
              <a:t>Le TP est disponible </a:t>
            </a:r>
            <a:r>
              <a:rPr lang="fr-FR" sz="1200" dirty="0">
                <a:hlinkClick r:id="rId2">
                  <a:extLst>
                    <a:ext uri="{A12FA001-AC4F-418D-AE19-62706E023703}">
                      <ahyp:hlinkClr xmlns:ahyp="http://schemas.microsoft.com/office/drawing/2018/hyperlinkcolor" val="tx"/>
                    </a:ext>
                  </a:extLst>
                </a:hlinkClick>
              </a:rPr>
              <a:t>sur ce lien</a:t>
            </a:r>
            <a:r>
              <a:rPr lang="fr-FR" sz="1200" dirty="0"/>
              <a:t>.</a:t>
            </a:r>
          </a:p>
        </p:txBody>
      </p:sp>
      <p:pic>
        <p:nvPicPr>
          <p:cNvPr id="5" name="Image 4">
            <a:extLst>
              <a:ext uri="{FF2B5EF4-FFF2-40B4-BE49-F238E27FC236}">
                <a16:creationId xmlns:a16="http://schemas.microsoft.com/office/drawing/2014/main" id="{C974A9B2-2EF3-4943-919B-E84750CFBA4C}"/>
              </a:ext>
            </a:extLst>
          </p:cNvPr>
          <p:cNvPicPr>
            <a:picLocks noChangeAspect="1"/>
          </p:cNvPicPr>
          <p:nvPr/>
        </p:nvPicPr>
        <p:blipFill>
          <a:blip r:embed="rId3"/>
          <a:stretch>
            <a:fillRect/>
          </a:stretch>
        </p:blipFill>
        <p:spPr>
          <a:xfrm>
            <a:off x="4901184" y="1792052"/>
            <a:ext cx="6922008" cy="3374479"/>
          </a:xfrm>
          <a:prstGeom prst="rect">
            <a:avLst/>
          </a:prstGeom>
        </p:spPr>
      </p:pic>
    </p:spTree>
    <p:extLst>
      <p:ext uri="{BB962C8B-B14F-4D97-AF65-F5344CB8AC3E}">
        <p14:creationId xmlns:p14="http://schemas.microsoft.com/office/powerpoint/2010/main" val="692926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C80EB29-2977-A242-9C00-45630DEF7DC0}"/>
              </a:ext>
            </a:extLst>
          </p:cNvPr>
          <p:cNvSpPr>
            <a:spLocks noGrp="1"/>
          </p:cNvSpPr>
          <p:nvPr>
            <p:ph type="title"/>
          </p:nvPr>
        </p:nvSpPr>
        <p:spPr>
          <a:xfrm>
            <a:off x="477981" y="1122363"/>
            <a:ext cx="4463670" cy="3204134"/>
          </a:xfrm>
        </p:spPr>
        <p:txBody>
          <a:bodyPr vert="horz" lIns="91440" tIns="45720" rIns="91440" bIns="45720" rtlCol="0" anchor="b">
            <a:normAutofit/>
          </a:bodyPr>
          <a:lstStyle/>
          <a:p>
            <a:r>
              <a:rPr lang="en-US" sz="1800" dirty="0" err="1"/>
              <a:t>Exemple</a:t>
            </a:r>
            <a:r>
              <a:rPr lang="en-US" sz="1800" dirty="0"/>
              <a:t> de </a:t>
            </a:r>
            <a:r>
              <a:rPr lang="en-US" sz="1800" dirty="0" err="1"/>
              <a:t>déploiement</a:t>
            </a:r>
            <a:r>
              <a:rPr lang="en-US" sz="1800" dirty="0"/>
              <a:t> Kubernetes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48CD7B3B-E49C-AB43-A026-D9E48E4AD3C8}"/>
              </a:ext>
            </a:extLst>
          </p:cNvPr>
          <p:cNvPicPr>
            <a:picLocks noGrp="1" noChangeAspect="1"/>
          </p:cNvPicPr>
          <p:nvPr>
            <p:ph idx="1"/>
          </p:nvPr>
        </p:nvPicPr>
        <p:blipFill>
          <a:blip r:embed="rId2"/>
          <a:stretch>
            <a:fillRect/>
          </a:stretch>
        </p:blipFill>
        <p:spPr>
          <a:xfrm>
            <a:off x="6965950" y="-13601"/>
            <a:ext cx="4191676" cy="6871601"/>
          </a:xfrm>
          <a:prstGeom prst="rect">
            <a:avLst/>
          </a:prstGeom>
        </p:spPr>
      </p:pic>
    </p:spTree>
    <p:extLst>
      <p:ext uri="{BB962C8B-B14F-4D97-AF65-F5344CB8AC3E}">
        <p14:creationId xmlns:p14="http://schemas.microsoft.com/office/powerpoint/2010/main" val="4170152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EB2B59-2D57-ED4F-BA5A-38B9967EC178}"/>
              </a:ext>
            </a:extLst>
          </p:cNvPr>
          <p:cNvSpPr>
            <a:spLocks noGrp="1"/>
          </p:cNvSpPr>
          <p:nvPr>
            <p:ph type="title"/>
          </p:nvPr>
        </p:nvSpPr>
        <p:spPr/>
        <p:txBody>
          <a:bodyPr>
            <a:normAutofit/>
          </a:bodyPr>
          <a:lstStyle/>
          <a:p>
            <a:r>
              <a:rPr lang="fr-FR" sz="3600" dirty="0"/>
              <a:t>QCM</a:t>
            </a:r>
          </a:p>
        </p:txBody>
      </p:sp>
    </p:spTree>
    <p:extLst>
      <p:ext uri="{BB962C8B-B14F-4D97-AF65-F5344CB8AC3E}">
        <p14:creationId xmlns:p14="http://schemas.microsoft.com/office/powerpoint/2010/main" val="576905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3CCDB-46AD-FA47-8AB7-DAF5594AC253}"/>
              </a:ext>
            </a:extLst>
          </p:cNvPr>
          <p:cNvSpPr>
            <a:spLocks noGrp="1"/>
          </p:cNvSpPr>
          <p:nvPr>
            <p:ph type="title"/>
          </p:nvPr>
        </p:nvSpPr>
        <p:spPr/>
        <p:txBody>
          <a:bodyPr>
            <a:normAutofit/>
          </a:bodyPr>
          <a:lstStyle/>
          <a:p>
            <a:r>
              <a:rPr lang="fr-FR" sz="3600" dirty="0"/>
              <a:t>Vos retours sur le cours</a:t>
            </a:r>
          </a:p>
        </p:txBody>
      </p:sp>
    </p:spTree>
    <p:extLst>
      <p:ext uri="{BB962C8B-B14F-4D97-AF65-F5344CB8AC3E}">
        <p14:creationId xmlns:p14="http://schemas.microsoft.com/office/powerpoint/2010/main" val="3905885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7850B-A262-B144-AA88-8DB5ACAC451D}"/>
              </a:ext>
            </a:extLst>
          </p:cNvPr>
          <p:cNvSpPr>
            <a:spLocks noGrp="1"/>
          </p:cNvSpPr>
          <p:nvPr>
            <p:ph type="title"/>
          </p:nvPr>
        </p:nvSpPr>
        <p:spPr/>
        <p:txBody>
          <a:bodyPr>
            <a:normAutofit/>
          </a:bodyPr>
          <a:lstStyle/>
          <a:p>
            <a:r>
              <a:rPr lang="fr-FR" sz="3600" dirty="0"/>
              <a:t>Fin du cours</a:t>
            </a:r>
          </a:p>
        </p:txBody>
      </p:sp>
    </p:spTree>
    <p:extLst>
      <p:ext uri="{BB962C8B-B14F-4D97-AF65-F5344CB8AC3E}">
        <p14:creationId xmlns:p14="http://schemas.microsoft.com/office/powerpoint/2010/main" val="370861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3398</TotalTime>
  <Words>3063</Words>
  <Application>Microsoft Macintosh PowerPoint</Application>
  <PresentationFormat>Grand écran</PresentationFormat>
  <Paragraphs>256</Paragraphs>
  <Slides>59</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59</vt:i4>
      </vt:variant>
    </vt:vector>
  </HeadingPairs>
  <TitlesOfParts>
    <vt:vector size="63"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Service</vt:lpstr>
      <vt:lpstr>Récapitulatif</vt:lpstr>
      <vt:lpstr>Impératif vs Déclaratif</vt:lpstr>
      <vt:lpstr>Limitations des Pod</vt:lpstr>
      <vt:lpstr>Deployment</vt:lpstr>
      <vt:lpstr>client-deployment.yaml</vt:lpstr>
      <vt:lpstr>Appliquer un Deployment</vt:lpstr>
      <vt:lpstr>Reconfigurer Docker</vt:lpstr>
      <vt:lpstr>Volumes</vt:lpstr>
      <vt:lpstr>Volumes</vt:lpstr>
      <vt:lpstr>Secrets</vt:lpstr>
      <vt:lpstr>Ingress</vt:lpstr>
      <vt:lpstr>Commandes Minikube</vt:lpstr>
      <vt:lpstr>Commandes Kubernetes</vt:lpstr>
      <vt:lpstr>TP</vt:lpstr>
      <vt:lpstr>Exemple de déploiement Kubernetes</vt:lpstr>
      <vt:lpstr>QCM</vt:lpstr>
      <vt:lpstr>Vos retours sur le cours</vt:lpstr>
      <vt:lpstr>Fin du cours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85</cp:revision>
  <dcterms:created xsi:type="dcterms:W3CDTF">2021-12-05T15:43:01Z</dcterms:created>
  <dcterms:modified xsi:type="dcterms:W3CDTF">2022-01-27T16:20:12Z</dcterms:modified>
</cp:coreProperties>
</file>